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05af9270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05af9270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05af92701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05af92701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05af9270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05af9270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05af92701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05af92701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05af92701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05af92701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05af92701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05af92701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05af92701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05af92701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05af92701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05af92701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05af92701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05af92701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5af92701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05af92701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5af927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5af927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05af9270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05af9270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05af92701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05af92701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5af92701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05af92701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05af927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05af927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5af927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5af927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5af9270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5af927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5af927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5af927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5af9270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05af9270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05af927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05af927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05af9270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05af9270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Flattening using Bahmni Mart</a:t>
            </a:r>
            <a:endParaRPr/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Pramida Tumma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652850" y="552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View of Query Complexity</a:t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0" y="1342150"/>
            <a:ext cx="4710975" cy="22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150" y="3997900"/>
            <a:ext cx="5105800" cy="9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5003225" y="1543025"/>
            <a:ext cx="2548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 Hierarchical OpenMRS based Database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9" name="Google Shape;219;p34"/>
          <p:cNvSpPr txBox="1"/>
          <p:nvPr/>
        </p:nvSpPr>
        <p:spPr>
          <a:xfrm>
            <a:off x="1583888" y="4430850"/>
            <a:ext cx="2548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 Bahmni Analytics DB</a:t>
            </a:r>
            <a:endParaRPr b="1"/>
          </a:p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Flattening Approach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Hierarchical data - Observations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75" y="1771625"/>
            <a:ext cx="4640925" cy="21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650" y="1777600"/>
            <a:ext cx="3886650" cy="21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75" y="4299050"/>
            <a:ext cx="8801225" cy="6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311700" y="3943350"/>
            <a:ext cx="21669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Attribute tables for user defined fields - Person attributes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5" y="1667025"/>
            <a:ext cx="4276464" cy="18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30063"/>
            <a:ext cx="4448175" cy="1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975" y="3734525"/>
            <a:ext cx="5119676" cy="14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416725" y="3468400"/>
            <a:ext cx="15954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across multiple tables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Patient State - Patient, patient_program, program, patient_state, users, person_name, program_workflow_state, concept_view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 b="0" l="0" r="8550" t="0"/>
          <a:stretch/>
        </p:blipFill>
        <p:spPr>
          <a:xfrm>
            <a:off x="390900" y="2835000"/>
            <a:ext cx="8362201" cy="19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Solution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Use Spring batch application to flatten the openmrs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Input database is Openmrs database (MySql)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Output database is Mart database (Postgres)</a:t>
            </a: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1041675" y="2553838"/>
            <a:ext cx="1076475" cy="1785225"/>
          </a:xfrm>
          <a:prstGeom prst="flowChartMagneticDisk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Hierarchical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EMR System Data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MySQL</a:t>
            </a:r>
            <a:endParaRPr sz="1000"/>
          </a:p>
        </p:txBody>
      </p:sp>
      <p:cxnSp>
        <p:nvCxnSpPr>
          <p:cNvPr id="253" name="Google Shape;253;p38"/>
          <p:cNvCxnSpPr>
            <a:stCxn id="252" idx="4"/>
          </p:cNvCxnSpPr>
          <p:nvPr/>
        </p:nvCxnSpPr>
        <p:spPr>
          <a:xfrm>
            <a:off x="2118150" y="3446450"/>
            <a:ext cx="776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8"/>
          <p:cNvSpPr/>
          <p:nvPr/>
        </p:nvSpPr>
        <p:spPr>
          <a:xfrm>
            <a:off x="2928700" y="2653600"/>
            <a:ext cx="2885700" cy="216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6590750" y="2559825"/>
            <a:ext cx="1076475" cy="1785225"/>
          </a:xfrm>
          <a:prstGeom prst="flowChartMagneticDisk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Flattened Analytical Data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Postgres</a:t>
            </a:r>
            <a:endParaRPr sz="1000"/>
          </a:p>
        </p:txBody>
      </p:sp>
      <p:cxnSp>
        <p:nvCxnSpPr>
          <p:cNvPr id="256" name="Google Shape;256;p38"/>
          <p:cNvCxnSpPr/>
          <p:nvPr/>
        </p:nvCxnSpPr>
        <p:spPr>
          <a:xfrm>
            <a:off x="5814350" y="3490300"/>
            <a:ext cx="776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38"/>
          <p:cNvSpPr txBox="1"/>
          <p:nvPr/>
        </p:nvSpPr>
        <p:spPr>
          <a:xfrm>
            <a:off x="3205000" y="2731075"/>
            <a:ext cx="235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Bahmni Mart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Batch Application</a:t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3144400" y="3291650"/>
            <a:ext cx="2420100" cy="321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to flatten Patient data</a:t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3144400" y="3787750"/>
            <a:ext cx="2420100" cy="4473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to flatten Appointment data</a:t>
            </a: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4078750" y="4235050"/>
            <a:ext cx="551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.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Solution - Extendable</a:t>
            </a:r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76" y="1071550"/>
            <a:ext cx="4766126" cy="3851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Incremental Updates</a:t>
            </a:r>
            <a:endParaRPr/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~2 GB - Half hour to flatten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Event tables and Marker tables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tables used should be specified in the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Incremental updates it takes up to 10 mins for a month long of data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Highlights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used by any Openmrs 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Config driven jobs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create a job using customSqls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Exclusion of </a:t>
            </a:r>
            <a:r>
              <a:rPr b="1" lang="en"/>
              <a:t>PII data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Ignore columns that are not required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have coded output using concept reference source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create required views using config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Ignore free text concepts as they are not used in analysis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257125" y="14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Tool</a:t>
            </a:r>
            <a:endParaRPr/>
          </a:p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257125" y="79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Able to connect Mart database to any analytical tool like Tableu, PowerBI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 tool given by default is Metabase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Took less than a week to build all the indicators in Metabase</a:t>
            </a:r>
            <a:endParaRPr/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" y="1994006"/>
            <a:ext cx="9144002" cy="301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</a:t>
            </a:r>
            <a:endParaRPr/>
          </a:p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Very Data specific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Scalable?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Small Data (Not BIG Data)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 to Openmrs and Bahmni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and Solution provided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Bahmni Mart technical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Analytical tool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 of Bahmni Mart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Bahmni Mart</a:t>
            </a:r>
            <a:endParaRPr/>
          </a:p>
        </p:txBody>
      </p:sp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Able to build a tool on Bahmni Mart -&gt; Bahmni - DHIS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of generating reports and indicators in Bahmni got reduced to more than half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in the field are able to generate their own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MSF is planning to purchase analytical tools like PowerBI, Tableu to explore more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Config</a:t>
            </a:r>
            <a:endParaRPr/>
          </a:p>
        </p:txBody>
      </p:sp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918" y="958099"/>
            <a:ext cx="4371331" cy="38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09" name="Google Shape;30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" y="0"/>
            <a:ext cx="91281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11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OpenMRS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690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</a:t>
            </a:r>
            <a:r>
              <a:rPr lang="en"/>
              <a:t>orld's leading open source enterprise electronic medical record (EMR) system platform.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25" y="2611075"/>
            <a:ext cx="3186550" cy="10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02" y="1183144"/>
            <a:ext cx="4674350" cy="402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Bahmni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 EMR and Hospital System for low resource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Distribution of OpenMRS, OpenELIS, OpenERP, DICOM and PACS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Use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700" y="1770728"/>
            <a:ext cx="5840075" cy="31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25" y="2874200"/>
            <a:ext cx="2364649" cy="7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Indicators and Reports with Data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Indicator report for every month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 consuming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TW help for any new Indicator/Report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Adhoc requests like for how many patients was this drug prescribed in last 2 months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Trained people on field in SQL, OpenMRS data model</a:t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0910"/>
            <a:ext cx="9143999" cy="109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9"/>
            <a:ext cx="9144003" cy="512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Bahmni Mart - Business Objective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a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Bahmni Analytics Data Model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 the complex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hierarchical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openMRS data model that  could be packaged with Bahmni or Bahmni Lite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 be a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Generic Flat Data Model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across implementations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Value: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it easier for various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Analytics tools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directly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consume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Bahmni Analytics database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729450" y="522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Platform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425" y="1485500"/>
            <a:ext cx="6764726" cy="4925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/>
          <p:nvPr/>
        </p:nvSpPr>
        <p:spPr>
          <a:xfrm>
            <a:off x="5062225" y="1146225"/>
            <a:ext cx="1579500" cy="39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Analytical Tools &amp; Suites</a:t>
            </a:r>
            <a:endParaRPr sz="1200"/>
          </a:p>
        </p:txBody>
      </p:sp>
      <p:sp>
        <p:nvSpPr>
          <p:cNvPr id="187" name="Google Shape;187;p33"/>
          <p:cNvSpPr txBox="1"/>
          <p:nvPr>
            <p:ph type="title"/>
          </p:nvPr>
        </p:nvSpPr>
        <p:spPr>
          <a:xfrm>
            <a:off x="439400" y="484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 Information Architecture</a:t>
            </a:r>
            <a:endParaRPr/>
          </a:p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837025" y="2035413"/>
            <a:ext cx="1076475" cy="1785225"/>
          </a:xfrm>
          <a:prstGeom prst="flowChartMagneticDisk">
            <a:avLst/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Hierarchical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EMR System Data</a:t>
            </a:r>
            <a:endParaRPr sz="1000"/>
          </a:p>
        </p:txBody>
      </p:sp>
      <p:sp>
        <p:nvSpPr>
          <p:cNvPr id="190" name="Google Shape;190;p33"/>
          <p:cNvSpPr/>
          <p:nvPr/>
        </p:nvSpPr>
        <p:spPr>
          <a:xfrm>
            <a:off x="2431175" y="1466475"/>
            <a:ext cx="2954100" cy="326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2687825" y="2935025"/>
            <a:ext cx="2223600" cy="5352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Optimized Structures</a:t>
            </a:r>
            <a:endParaRPr sz="900"/>
          </a:p>
        </p:txBody>
      </p:sp>
      <p:sp>
        <p:nvSpPr>
          <p:cNvPr id="192" name="Google Shape;192;p33"/>
          <p:cNvSpPr/>
          <p:nvPr/>
        </p:nvSpPr>
        <p:spPr>
          <a:xfrm>
            <a:off x="2952075" y="3547550"/>
            <a:ext cx="1623825" cy="1100650"/>
          </a:xfrm>
          <a:prstGeom prst="flowChartMagneticDisk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Flat EMR System Data</a:t>
            </a:r>
            <a:endParaRPr sz="1000"/>
          </a:p>
        </p:txBody>
      </p:sp>
      <p:sp>
        <p:nvSpPr>
          <p:cNvPr id="193" name="Google Shape;193;p33"/>
          <p:cNvSpPr/>
          <p:nvPr/>
        </p:nvSpPr>
        <p:spPr>
          <a:xfrm>
            <a:off x="2687825" y="2322500"/>
            <a:ext cx="2223600" cy="535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Generic Shared Business Views</a:t>
            </a:r>
            <a:endParaRPr sz="900"/>
          </a:p>
        </p:txBody>
      </p:sp>
      <p:sp>
        <p:nvSpPr>
          <p:cNvPr id="194" name="Google Shape;194;p33"/>
          <p:cNvSpPr/>
          <p:nvPr/>
        </p:nvSpPr>
        <p:spPr>
          <a:xfrm>
            <a:off x="2687825" y="1709975"/>
            <a:ext cx="2223600" cy="5352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Custom Defined Business Views</a:t>
            </a:r>
            <a:endParaRPr sz="900"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050" y="3468625"/>
            <a:ext cx="458850" cy="4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813" y="1404025"/>
            <a:ext cx="701662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9406" y="1712675"/>
            <a:ext cx="382074" cy="5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/>
          <p:nvPr/>
        </p:nvSpPr>
        <p:spPr>
          <a:xfrm>
            <a:off x="4911425" y="1834325"/>
            <a:ext cx="2059500" cy="31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Operational Users</a:t>
            </a:r>
            <a:endParaRPr b="1" sz="1000"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8056" y="2543535"/>
            <a:ext cx="382075" cy="3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/>
          <p:nvPr/>
        </p:nvSpPr>
        <p:spPr>
          <a:xfrm>
            <a:off x="4913788" y="2524025"/>
            <a:ext cx="2059500" cy="31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Power Users</a:t>
            </a:r>
            <a:endParaRPr b="1" sz="1000"/>
          </a:p>
        </p:txBody>
      </p:sp>
      <p:sp>
        <p:nvSpPr>
          <p:cNvPr id="201" name="Google Shape;201;p33"/>
          <p:cNvSpPr txBox="1"/>
          <p:nvPr/>
        </p:nvSpPr>
        <p:spPr>
          <a:xfrm>
            <a:off x="7057875" y="1939225"/>
            <a:ext cx="9282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 txBox="1"/>
          <p:nvPr/>
        </p:nvSpPr>
        <p:spPr>
          <a:xfrm>
            <a:off x="7489950" y="1672175"/>
            <a:ext cx="9282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Alerts, Dashboards, Reports</a:t>
            </a:r>
            <a:endParaRPr sz="900"/>
          </a:p>
        </p:txBody>
      </p:sp>
      <p:sp>
        <p:nvSpPr>
          <p:cNvPr id="203" name="Google Shape;203;p33"/>
          <p:cNvSpPr txBox="1"/>
          <p:nvPr/>
        </p:nvSpPr>
        <p:spPr>
          <a:xfrm>
            <a:off x="7510125" y="2513725"/>
            <a:ext cx="9282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Create Custom Defined Views &amp; Queries</a:t>
            </a:r>
            <a:endParaRPr sz="900"/>
          </a:p>
        </p:txBody>
      </p:sp>
      <p:sp>
        <p:nvSpPr>
          <p:cNvPr id="204" name="Google Shape;204;p33"/>
          <p:cNvSpPr txBox="1"/>
          <p:nvPr/>
        </p:nvSpPr>
        <p:spPr>
          <a:xfrm>
            <a:off x="7510125" y="3355288"/>
            <a:ext cx="9282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Advanced Analysis &amp; Data Science Tools</a:t>
            </a:r>
            <a:endParaRPr sz="900"/>
          </a:p>
        </p:txBody>
      </p:sp>
      <p:sp>
        <p:nvSpPr>
          <p:cNvPr id="205" name="Google Shape;205;p33"/>
          <p:cNvSpPr/>
          <p:nvPr/>
        </p:nvSpPr>
        <p:spPr>
          <a:xfrm>
            <a:off x="4932550" y="3577750"/>
            <a:ext cx="2059500" cy="31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Data Specialists </a:t>
            </a:r>
            <a:endParaRPr b="1" sz="10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1475" y="2206746"/>
            <a:ext cx="701650" cy="33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4596" y="2897225"/>
            <a:ext cx="613158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/>
          <p:nvPr/>
        </p:nvSpPr>
        <p:spPr>
          <a:xfrm>
            <a:off x="2017800" y="2860050"/>
            <a:ext cx="382200" cy="3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731" y="3818050"/>
            <a:ext cx="382074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1481" y="3906310"/>
            <a:ext cx="382075" cy="38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